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48" r:id="rId1"/>
  </p:sldMasterIdLst>
  <p:notesMasterIdLst>
    <p:notesMasterId r:id="rId7"/>
  </p:notesMasterIdLst>
  <p:sldIdLst>
    <p:sldId id="256" r:id="rId2"/>
    <p:sldId id="281" r:id="rId3"/>
    <p:sldId id="278" r:id="rId4"/>
    <p:sldId id="282" r:id="rId5"/>
    <p:sldId id="273" r:id="rId6"/>
  </p:sldIdLst>
  <p:sldSz cx="9144000" cy="6858000" type="screen4x3"/>
  <p:notesSz cx="9601200" cy="7315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6" roundtripDataSignature="AMtx7mgrPw6tSPNteSj3Ox98mXk/8CrSXA=="/>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71"/>
    <p:restoredTop sz="65000"/>
  </p:normalViewPr>
  <p:slideViewPr>
    <p:cSldViewPr snapToGrid="0" snapToObjects="1">
      <p:cViewPr varScale="1">
        <p:scale>
          <a:sx n="77" d="100"/>
          <a:sy n="77" d="100"/>
        </p:scale>
        <p:origin x="2912" y="192"/>
      </p:cViewPr>
      <p:guideLst/>
    </p:cSldViewPr>
  </p:slideViewPr>
  <p:notesTextViewPr>
    <p:cViewPr>
      <p:scale>
        <a:sx n="140" d="100"/>
        <a:sy n="140" d="100"/>
      </p:scale>
      <p:origin x="0" y="0"/>
    </p:cViewPr>
  </p:notesTextViewPr>
  <p:gridSpacing cx="76200" cy="76200"/>
</p:viewPr>
</file>

<file path=ppt/_rels/presentation.xml.rels><?xml version="1.0" encoding="UTF-8" standalone="yes"?>
<Relationships xmlns="http://schemas.openxmlformats.org/package/2006/relationships"><Relationship Id="rId39"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36" Type="http://customschemas.google.com/relationships/presentationmetadata" Target="metadata"/><Relationship Id="rId4"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4160520" cy="367030"/>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438458" y="2"/>
            <a:ext cx="4160520" cy="367030"/>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948171"/>
            <a:ext cx="4160520" cy="367029"/>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docs.google.com/document/d/1HonZX-l7bScS2BTMdGlhRhSXFZ5qvOYuM1wuJBnJQz8/edit?usp=sharing"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Google Shape;30;p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1" name="Google Shape;31;p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171450" lvl="0" indent="-171450" algn="l" rtl="0">
              <a:spcBef>
                <a:spcPts val="0"/>
              </a:spcBef>
              <a:spcAft>
                <a:spcPts val="0"/>
              </a:spcAft>
              <a:buFont typeface="Arial" panose="020B0604020202020204" pitchFamily="34" charset="0"/>
              <a:buChar char="•"/>
            </a:pPr>
            <a:r>
              <a:rPr lang="en-US" b="0" i="0" dirty="0">
                <a:solidFill>
                  <a:srgbClr val="1F1F1F"/>
                </a:solidFill>
                <a:effectLst/>
                <a:latin typeface="Google Sans"/>
              </a:rPr>
              <a:t>We will be meeting in </a:t>
            </a:r>
            <a:r>
              <a:rPr lang="en-US" b="1" i="0" dirty="0">
                <a:solidFill>
                  <a:srgbClr val="1F1F1F"/>
                </a:solidFill>
                <a:effectLst/>
                <a:latin typeface="Google Sans"/>
              </a:rPr>
              <a:t>CSE G01 (our usual classroom) at 4:30pm</a:t>
            </a:r>
            <a:r>
              <a:rPr lang="en-US" b="0" i="0" dirty="0">
                <a:solidFill>
                  <a:srgbClr val="1F1F1F"/>
                </a:solidFill>
                <a:effectLst/>
                <a:latin typeface="Google Sans"/>
              </a:rPr>
              <a:t> tomorrow, where I'll begin by sharing some logistical details about the final presentations</a:t>
            </a:r>
          </a:p>
          <a:p>
            <a:pPr marL="171450" lvl="0" indent="-171450" algn="l" rtl="0">
              <a:spcBef>
                <a:spcPts val="0"/>
              </a:spcBef>
              <a:spcAft>
                <a:spcPts val="0"/>
              </a:spcAft>
              <a:buFont typeface="Arial" panose="020B0604020202020204" pitchFamily="34" charset="0"/>
              <a:buChar char="•"/>
            </a:pPr>
            <a:r>
              <a:rPr lang="en-US" b="0" i="0" dirty="0">
                <a:solidFill>
                  <a:srgbClr val="1F1F1F"/>
                </a:solidFill>
                <a:effectLst/>
                <a:latin typeface="Google Sans"/>
              </a:rPr>
              <a:t>* We will then split up into three groups: </a:t>
            </a:r>
            <a:r>
              <a:rPr lang="en-US" b="0" i="0" dirty="0" err="1">
                <a:solidFill>
                  <a:srgbClr val="1F1F1F"/>
                </a:solidFill>
                <a:effectLst/>
                <a:latin typeface="Google Sans"/>
              </a:rPr>
              <a:t>Anam</a:t>
            </a:r>
            <a:r>
              <a:rPr lang="en-US" b="0" i="0" dirty="0">
                <a:solidFill>
                  <a:srgbClr val="1F1F1F"/>
                </a:solidFill>
                <a:effectLst/>
                <a:latin typeface="Google Sans"/>
              </a:rPr>
              <a:t> &amp; Ray, Ghislaine &amp; Preston, and me. We'll number the students from 1 to 3 to decide which group the student will be in.</a:t>
            </a:r>
          </a:p>
          <a:p>
            <a:pPr marL="171450" lvl="0" indent="-171450" algn="l" rtl="0">
              <a:spcBef>
                <a:spcPts val="0"/>
              </a:spcBef>
              <a:spcAft>
                <a:spcPts val="0"/>
              </a:spcAft>
              <a:buFont typeface="Arial" panose="020B0604020202020204" pitchFamily="34" charset="0"/>
              <a:buChar char="•"/>
            </a:pPr>
            <a:r>
              <a:rPr lang="en-US" b="0" i="0" dirty="0">
                <a:solidFill>
                  <a:srgbClr val="1F1F1F"/>
                </a:solidFill>
                <a:effectLst/>
                <a:latin typeface="Google Sans"/>
              </a:rPr>
              <a:t>* Once you get into your groups, you'll go into your assigned rooms. I've reserved CSE2 287 and CSE2 387 (once you exit the elevator, take a right and then another right, and walk forward, classroom is to the right), so we'll use those two rooms as well as our regular classroom for the presentation locations. Let's assign </a:t>
            </a:r>
            <a:r>
              <a:rPr lang="en-US" b="0" i="0" dirty="0" err="1">
                <a:solidFill>
                  <a:srgbClr val="1F1F1F"/>
                </a:solidFill>
                <a:effectLst/>
                <a:latin typeface="Google Sans"/>
              </a:rPr>
              <a:t>Anam</a:t>
            </a:r>
            <a:r>
              <a:rPr lang="en-US" b="0" i="0" dirty="0">
                <a:solidFill>
                  <a:srgbClr val="1F1F1F"/>
                </a:solidFill>
                <a:effectLst/>
                <a:latin typeface="Google Sans"/>
              </a:rPr>
              <a:t> &amp; Ray's group to CSE2 287 and Ghislaine &amp; Preston's group to CSE2 387.</a:t>
            </a:r>
          </a:p>
          <a:p>
            <a:pPr marL="171450" lvl="0" indent="-171450" algn="l" rtl="0">
              <a:spcBef>
                <a:spcPts val="0"/>
              </a:spcBef>
              <a:spcAft>
                <a:spcPts val="0"/>
              </a:spcAft>
              <a:buFont typeface="Arial" panose="020B0604020202020204" pitchFamily="34" charset="0"/>
              <a:buChar char="•"/>
            </a:pPr>
            <a:r>
              <a:rPr lang="en-US" b="0" i="0" dirty="0">
                <a:solidFill>
                  <a:srgbClr val="1F1F1F"/>
                </a:solidFill>
                <a:effectLst/>
                <a:latin typeface="Google Sans"/>
              </a:rPr>
              <a:t>* Please make sure to have your laptop and if necessary, a HDMI dongle with you so you can present the students' e-portfolios on your computer</a:t>
            </a:r>
          </a:p>
          <a:p>
            <a:pPr marL="171450" lvl="0" indent="-171450" algn="l" rtl="0">
              <a:spcBef>
                <a:spcPts val="0"/>
              </a:spcBef>
              <a:spcAft>
                <a:spcPts val="0"/>
              </a:spcAft>
              <a:buFont typeface="Arial" panose="020B0604020202020204" pitchFamily="34" charset="0"/>
              <a:buChar char="•"/>
            </a:pPr>
            <a:r>
              <a:rPr lang="en-US" b="0" i="0" dirty="0">
                <a:solidFill>
                  <a:srgbClr val="1F1F1F"/>
                </a:solidFill>
                <a:effectLst/>
                <a:latin typeface="Google Sans"/>
              </a:rPr>
              <a:t>* </a:t>
            </a:r>
            <a:r>
              <a:rPr lang="en-US" b="1" i="0" dirty="0">
                <a:solidFill>
                  <a:srgbClr val="1F1F1F"/>
                </a:solidFill>
                <a:effectLst/>
                <a:latin typeface="Google Sans"/>
              </a:rPr>
              <a:t>Presentation procedure</a:t>
            </a:r>
            <a:r>
              <a:rPr lang="en-US" b="0" i="0" dirty="0">
                <a:solidFill>
                  <a:srgbClr val="1F1F1F"/>
                </a:solidFill>
                <a:effectLst/>
                <a:latin typeface="Google Sans"/>
              </a:rPr>
              <a:t>: Once someone has volunteered to present, you'll pull up their e-portfolio on your laptop and they'll give their presentation. The presentation should be 6-8 minutes, so please time the presentations and let the student know once their time is up. After the presentation, you can open it up to the audience for questions/feedback/words of encouragement. Then, repeat until every student has presented.</a:t>
            </a:r>
          </a:p>
          <a:p>
            <a:pPr marL="171450" lvl="0" indent="-171450" algn="l" rtl="0">
              <a:spcBef>
                <a:spcPts val="0"/>
              </a:spcBef>
              <a:spcAft>
                <a:spcPts val="0"/>
              </a:spcAft>
              <a:buFont typeface="Arial" panose="020B0604020202020204" pitchFamily="34" charset="0"/>
              <a:buChar char="•"/>
            </a:pPr>
            <a:r>
              <a:rPr lang="en-US" b="0" i="0" dirty="0">
                <a:solidFill>
                  <a:srgbClr val="1F1F1F"/>
                </a:solidFill>
                <a:effectLst/>
                <a:latin typeface="Google Sans"/>
              </a:rPr>
              <a:t>* </a:t>
            </a:r>
            <a:r>
              <a:rPr lang="en-US" b="1" i="0" dirty="0">
                <a:solidFill>
                  <a:srgbClr val="1F1F1F"/>
                </a:solidFill>
                <a:effectLst/>
                <a:latin typeface="Google Sans"/>
              </a:rPr>
              <a:t>Grading rubric</a:t>
            </a:r>
            <a:r>
              <a:rPr lang="en-US" b="0" i="0" dirty="0">
                <a:solidFill>
                  <a:srgbClr val="1F1F1F"/>
                </a:solidFill>
                <a:effectLst/>
                <a:latin typeface="Google Sans"/>
              </a:rPr>
              <a:t>: While the students are presenting, please fill out this grading rubric (linked here: </a:t>
            </a:r>
            <a:r>
              <a:rPr lang="en-US" b="0" i="0" u="sng" dirty="0">
                <a:effectLst/>
                <a:latin typeface="Google Sans"/>
                <a:hlinkClick r:id="rId3"/>
              </a:rPr>
              <a:t>https://docs.google.com/document/d/1HonZX-l7bScS2BTMdGlhRhSXFZ5qvOYuM1wuJBnJQz8/edit?usp=sharing</a:t>
            </a:r>
            <a:r>
              <a:rPr lang="en-US" b="0" i="0" dirty="0">
                <a:solidFill>
                  <a:srgbClr val="1F1F1F"/>
                </a:solidFill>
                <a:effectLst/>
                <a:latin typeface="Google Sans"/>
              </a:rPr>
              <a:t>) and hand them to me after the presentations. I'll have copies printed out for you tomorrow</a:t>
            </a:r>
          </a:p>
          <a:p>
            <a:pPr marL="171450" lvl="0" indent="-171450" algn="l" rtl="0">
              <a:spcBef>
                <a:spcPts val="0"/>
              </a:spcBef>
              <a:spcAft>
                <a:spcPts val="0"/>
              </a:spcAft>
              <a:buFont typeface="Arial" panose="020B0604020202020204" pitchFamily="34" charset="0"/>
              <a:buChar char="•"/>
            </a:pPr>
            <a:r>
              <a:rPr lang="en-US" b="0" i="0" dirty="0">
                <a:solidFill>
                  <a:srgbClr val="1F1F1F"/>
                </a:solidFill>
                <a:effectLst/>
                <a:latin typeface="Google Sans"/>
              </a:rPr>
              <a:t>* At the end of the presentations, please return to CSE G01. We'll wrap up with some closing remarks and that'll be it!</a:t>
            </a:r>
            <a:endParaRPr lang="en-US" dirty="0"/>
          </a:p>
        </p:txBody>
      </p:sp>
      <p:sp>
        <p:nvSpPr>
          <p:cNvPr id="39" name="Google Shape;39;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65807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9" name="Google Shape;39;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2777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lang="en-US" dirty="0"/>
          </a:p>
        </p:txBody>
      </p:sp>
      <p:sp>
        <p:nvSpPr>
          <p:cNvPr id="39" name="Google Shape;39;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71487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11: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27" name="Google Shape;327;p1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59595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23"/>
          <p:cNvSpPr/>
          <p:nvPr/>
        </p:nvSpPr>
        <p:spPr>
          <a:xfrm>
            <a:off x="0" y="244076"/>
            <a:ext cx="9144000" cy="4988560"/>
          </a:xfrm>
          <a:prstGeom prst="rect">
            <a:avLst/>
          </a:prstGeom>
          <a:blipFill rotWithShape="1">
            <a:blip r:embed="rId2">
              <a:alphaModFix/>
            </a:blip>
            <a:tile tx="0" ty="0" sx="80000" sy="80000" flip="none" algn="tl"/>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rgbClr val="C00000"/>
              </a:solidFill>
              <a:latin typeface="Calibri"/>
              <a:ea typeface="Calibri"/>
              <a:cs typeface="Calibri"/>
              <a:sym typeface="Calibri"/>
            </a:endParaRPr>
          </a:p>
        </p:txBody>
      </p:sp>
      <p:sp>
        <p:nvSpPr>
          <p:cNvPr id="19" name="Google Shape;19;p23"/>
          <p:cNvSpPr txBox="1">
            <a:spLocks noGrp="1"/>
          </p:cNvSpPr>
          <p:nvPr>
            <p:ph type="ctrTitle"/>
          </p:nvPr>
        </p:nvSpPr>
        <p:spPr>
          <a:xfrm>
            <a:off x="685800" y="2043587"/>
            <a:ext cx="7772400" cy="1467257"/>
          </a:xfrm>
          <a:prstGeom prst="rect">
            <a:avLst/>
          </a:prstGeom>
          <a:noFill/>
          <a:ln>
            <a:noFill/>
          </a:ln>
        </p:spPr>
        <p:txBody>
          <a:bodyPr spcFirstLastPara="1" wrap="square" lIns="91425" tIns="45700" rIns="91425" bIns="45700" anchor="t" anchorCtr="0">
            <a:noAutofit/>
          </a:bodyPr>
          <a:lstStyle>
            <a:lvl1pPr lvl="0" algn="l">
              <a:lnSpc>
                <a:spcPct val="80000"/>
              </a:lnSpc>
              <a:spcBef>
                <a:spcPts val="0"/>
              </a:spcBef>
              <a:spcAft>
                <a:spcPts val="0"/>
              </a:spcAft>
              <a:buSzPts val="1400"/>
              <a:buNone/>
              <a:defRPr sz="6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3"/>
          <p:cNvSpPr txBox="1">
            <a:spLocks noGrp="1"/>
          </p:cNvSpPr>
          <p:nvPr>
            <p:ph type="subTitle" idx="1"/>
          </p:nvPr>
        </p:nvSpPr>
        <p:spPr>
          <a:xfrm>
            <a:off x="685800" y="5374529"/>
            <a:ext cx="7772400" cy="593883"/>
          </a:xfrm>
          <a:prstGeom prst="rect">
            <a:avLst/>
          </a:prstGeom>
          <a:noFill/>
          <a:ln>
            <a:noFill/>
          </a:ln>
        </p:spPr>
        <p:txBody>
          <a:bodyPr spcFirstLastPara="1" wrap="square" lIns="91425" tIns="45700" rIns="91425" bIns="45700" anchor="t" anchorCtr="0">
            <a:noAutofit/>
          </a:bodyPr>
          <a:lstStyle>
            <a:lvl1pPr lvl="0" algn="l">
              <a:lnSpc>
                <a:spcPct val="100000"/>
              </a:lnSpc>
              <a:spcBef>
                <a:spcPts val="640"/>
              </a:spcBef>
              <a:spcAft>
                <a:spcPts val="0"/>
              </a:spcAft>
              <a:buSzPts val="1920"/>
              <a:buNone/>
              <a:defRPr sz="3200" b="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21" name="Google Shape;21;p23"/>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pic>
        <p:nvPicPr>
          <p:cNvPr id="22" name="Google Shape;22;p23"/>
          <p:cNvPicPr preferRelativeResize="0"/>
          <p:nvPr/>
        </p:nvPicPr>
        <p:blipFill rotWithShape="1">
          <a:blip r:embed="rId3">
            <a:alphaModFix/>
          </a:blip>
          <a:srcRect/>
          <a:stretch/>
        </p:blipFill>
        <p:spPr>
          <a:xfrm>
            <a:off x="152400" y="6590918"/>
            <a:ext cx="2150721" cy="169037"/>
          </a:xfrm>
          <a:prstGeom prst="rect">
            <a:avLst/>
          </a:prstGeom>
          <a:noFill/>
          <a:ln>
            <a:noFill/>
          </a:ln>
        </p:spPr>
      </p:pic>
      <p:sp>
        <p:nvSpPr>
          <p:cNvPr id="23" name="Google Shape;23;p23"/>
          <p:cNvSpPr txBox="1"/>
          <p:nvPr/>
        </p:nvSpPr>
        <p:spPr>
          <a:xfrm>
            <a:off x="685800" y="664882"/>
            <a:ext cx="7772400"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3200" b="0" i="0" u="none" strike="noStrike" cap="none" dirty="0">
                <a:solidFill>
                  <a:schemeClr val="lt1"/>
                </a:solidFill>
                <a:latin typeface="Calibri"/>
                <a:ea typeface="Calibri"/>
                <a:cs typeface="Calibri"/>
                <a:sym typeface="Calibri"/>
              </a:rPr>
              <a:t>CSE 390B, Spring 2023</a:t>
            </a:r>
            <a:endParaRPr sz="1400" b="0" i="0" u="none" strike="noStrike" cap="none" dirty="0">
              <a:solidFill>
                <a:srgbClr val="000000"/>
              </a:solidFill>
              <a:latin typeface="Arial"/>
              <a:ea typeface="Arial"/>
              <a:cs typeface="Arial"/>
              <a:sym typeface="Arial"/>
            </a:endParaRPr>
          </a:p>
        </p:txBody>
      </p:sp>
      <p:sp>
        <p:nvSpPr>
          <p:cNvPr id="24" name="Google Shape;24;p23"/>
          <p:cNvSpPr txBox="1"/>
          <p:nvPr/>
        </p:nvSpPr>
        <p:spPr>
          <a:xfrm>
            <a:off x="685800" y="1214004"/>
            <a:ext cx="8252138"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2400" b="0" i="0" u="none" strike="noStrike" cap="none">
                <a:solidFill>
                  <a:schemeClr val="lt1"/>
                </a:solidFill>
                <a:latin typeface="Calibri"/>
                <a:ea typeface="Calibri"/>
                <a:cs typeface="Calibri"/>
                <a:sym typeface="Calibri"/>
              </a:rPr>
              <a:t>Building Academic Success Through Bottom-Up Computing</a:t>
            </a:r>
            <a:endParaRPr sz="1400" b="0" i="0" u="none" strike="noStrike" cap="none">
              <a:solidFill>
                <a:srgbClr val="000000"/>
              </a:solidFill>
              <a:latin typeface="Arial"/>
              <a:ea typeface="Arial"/>
              <a:cs typeface="Arial"/>
              <a:sym typeface="Arial"/>
            </a:endParaRPr>
          </a:p>
        </p:txBody>
      </p:sp>
      <p:sp>
        <p:nvSpPr>
          <p:cNvPr id="9" name="Google Shape;13;p22">
            <a:extLst>
              <a:ext uri="{FF2B5EF4-FFF2-40B4-BE49-F238E27FC236}">
                <a16:creationId xmlns:a16="http://schemas.microsoft.com/office/drawing/2014/main" id="{5A3D0283-5A81-BAA3-59BF-BDD144DDC0CB}"/>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10" name="Google Shape;14;p22">
            <a:extLst>
              <a:ext uri="{FF2B5EF4-FFF2-40B4-BE49-F238E27FC236}">
                <a16:creationId xmlns:a16="http://schemas.microsoft.com/office/drawing/2014/main" id="{99C2A0BA-D6B7-1E37-9803-BA3F756F95C3}"/>
              </a:ext>
            </a:extLst>
          </p:cNvPr>
          <p:cNvPicPr preferRelativeResize="0"/>
          <p:nvPr userDrawn="1"/>
        </p:nvPicPr>
        <p:blipFill rotWithShape="1">
          <a:blip r:embed="rId4">
            <a:alphaModFix/>
          </a:blip>
          <a:srcRect/>
          <a:stretch/>
        </p:blipFill>
        <p:spPr>
          <a:xfrm>
            <a:off x="26376" y="25342"/>
            <a:ext cx="2150721" cy="169037"/>
          </a:xfrm>
          <a:prstGeom prst="rect">
            <a:avLst/>
          </a:prstGeom>
          <a:noFill/>
          <a:ln>
            <a:noFill/>
          </a:ln>
        </p:spPr>
      </p:pic>
      <p:sp>
        <p:nvSpPr>
          <p:cNvPr id="11" name="Google Shape;16;p22">
            <a:extLst>
              <a:ext uri="{FF2B5EF4-FFF2-40B4-BE49-F238E27FC236}">
                <a16:creationId xmlns:a16="http://schemas.microsoft.com/office/drawing/2014/main" id="{54CC5B3D-AC2D-B154-8FAF-671069827D58}"/>
              </a:ext>
            </a:extLst>
          </p:cNvPr>
          <p:cNvSpPr txBox="1"/>
          <p:nvPr userDrawn="1"/>
        </p:nvSpPr>
        <p:spPr>
          <a:xfrm>
            <a:off x="0" y="27429"/>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Final Lecture: E-Portfolio Presentations</a:t>
            </a:r>
            <a:endParaRPr sz="1400" b="0" i="0" u="none" strike="noStrike" cap="none" dirty="0">
              <a:solidFill>
                <a:srgbClr val="000000"/>
              </a:solidFill>
              <a:latin typeface="Arial"/>
              <a:ea typeface="Arial"/>
              <a:cs typeface="Arial"/>
              <a:sym typeface="Arial"/>
            </a:endParaRPr>
          </a:p>
        </p:txBody>
      </p:sp>
      <p:sp>
        <p:nvSpPr>
          <p:cNvPr id="12" name="Google Shape;15;p22">
            <a:extLst>
              <a:ext uri="{FF2B5EF4-FFF2-40B4-BE49-F238E27FC236}">
                <a16:creationId xmlns:a16="http://schemas.microsoft.com/office/drawing/2014/main" id="{9B5418E5-E1B3-3765-00CF-8868C8C4F93A}"/>
              </a:ext>
            </a:extLst>
          </p:cNvPr>
          <p:cNvSpPr txBox="1"/>
          <p:nvPr userDrawn="1"/>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2023</a:t>
            </a:r>
            <a:endParaRPr sz="11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lvl="0" indent="-360680" algn="l">
              <a:lnSpc>
                <a:spcPct val="110000"/>
              </a:lnSpc>
              <a:spcBef>
                <a:spcPts val="440"/>
              </a:spcBef>
              <a:spcAft>
                <a:spcPts val="0"/>
              </a:spcAft>
              <a:buSzPts val="2080"/>
              <a:buFont typeface="Noto Sans Symbols"/>
              <a:buChar char="❖"/>
              <a:defRPr sz="2600" b="0"/>
            </a:lvl1pPr>
            <a:lvl2pPr marL="914400" lvl="1" indent="-382269" algn="l">
              <a:lnSpc>
                <a:spcPct val="110000"/>
              </a:lnSpc>
              <a:spcBef>
                <a:spcPts val="24"/>
              </a:spcBef>
              <a:spcAft>
                <a:spcPts val="0"/>
              </a:spcAft>
              <a:buSzPts val="2420"/>
              <a:buFont typeface="Noto Sans Symbols"/>
              <a:buChar char="▪"/>
              <a:defRPr sz="2200"/>
            </a:lvl2pPr>
            <a:lvl3pPr marL="1371600" lvl="2" indent="-368300" algn="l">
              <a:lnSpc>
                <a:spcPct val="110000"/>
              </a:lnSpc>
              <a:spcBef>
                <a:spcPts val="0"/>
              </a:spcBef>
              <a:spcAft>
                <a:spcPts val="0"/>
              </a:spcAft>
              <a:buSzPts val="2200"/>
              <a:buFont typeface="Arial"/>
              <a:buChar char="•"/>
              <a:defRPr/>
            </a:lvl3pPr>
            <a:lvl4pPr marL="1828800" lvl="3" indent="-342900" algn="l">
              <a:lnSpc>
                <a:spcPct val="100000"/>
              </a:lnSpc>
              <a:spcBef>
                <a:spcPts val="1200"/>
              </a:spcBef>
              <a:spcAft>
                <a:spcPts val="0"/>
              </a:spcAft>
              <a:buSzPts val="1800"/>
              <a:buFont typeface="Calibri"/>
              <a:buChar char="–"/>
              <a:defRPr sz="1800"/>
            </a:lvl4pPr>
            <a:lvl5pPr marL="2286000" lvl="4" indent="-342900" algn="l">
              <a:lnSpc>
                <a:spcPct val="100000"/>
              </a:lnSpc>
              <a:spcBef>
                <a:spcPts val="360"/>
              </a:spcBef>
              <a:spcAft>
                <a:spcPts val="0"/>
              </a:spcAft>
              <a:buSzPts val="1800"/>
              <a:buFont typeface="Calibri"/>
              <a:buChar char="»"/>
              <a:defRPr sz="18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374090" y="371182"/>
            <a:ext cx="8388910" cy="762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endParaRPr/>
          </a:p>
        </p:txBody>
      </p:sp>
      <p:sp>
        <p:nvSpPr>
          <p:cNvPr id="11" name="Google Shape;11;p2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2" name="Google Shape;13;p22">
            <a:extLst>
              <a:ext uri="{FF2B5EF4-FFF2-40B4-BE49-F238E27FC236}">
                <a16:creationId xmlns:a16="http://schemas.microsoft.com/office/drawing/2014/main" id="{454A8B23-4196-A2D8-01FE-3970E027E52A}"/>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3" name="Google Shape;14;p22">
            <a:extLst>
              <a:ext uri="{FF2B5EF4-FFF2-40B4-BE49-F238E27FC236}">
                <a16:creationId xmlns:a16="http://schemas.microsoft.com/office/drawing/2014/main" id="{E8B120A5-8CA0-F389-2725-658F7B58B99A}"/>
              </a:ext>
            </a:extLst>
          </p:cNvPr>
          <p:cNvPicPr preferRelativeResize="0"/>
          <p:nvPr userDrawn="1"/>
        </p:nvPicPr>
        <p:blipFill rotWithShape="1">
          <a:blip r:embed="rId4">
            <a:alphaModFix/>
          </a:blip>
          <a:srcRect/>
          <a:stretch/>
        </p:blipFill>
        <p:spPr>
          <a:xfrm>
            <a:off x="26376" y="25342"/>
            <a:ext cx="2150721" cy="169037"/>
          </a:xfrm>
          <a:prstGeom prst="rect">
            <a:avLst/>
          </a:prstGeom>
          <a:noFill/>
          <a:ln>
            <a:noFill/>
          </a:ln>
        </p:spPr>
      </p:pic>
      <p:sp>
        <p:nvSpPr>
          <p:cNvPr id="4" name="Google Shape;16;p22">
            <a:extLst>
              <a:ext uri="{FF2B5EF4-FFF2-40B4-BE49-F238E27FC236}">
                <a16:creationId xmlns:a16="http://schemas.microsoft.com/office/drawing/2014/main" id="{49277F55-945B-0ECC-2DA8-6134D06C7AE3}"/>
              </a:ext>
            </a:extLst>
          </p:cNvPr>
          <p:cNvSpPr txBox="1"/>
          <p:nvPr userDrawn="1"/>
        </p:nvSpPr>
        <p:spPr>
          <a:xfrm>
            <a:off x="0" y="27429"/>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Final Lecture: E-Portfolio Presentations</a:t>
            </a:r>
            <a:endParaRPr sz="1400" b="0" i="0" u="none" strike="noStrike" cap="none" dirty="0">
              <a:solidFill>
                <a:srgbClr val="000000"/>
              </a:solidFill>
              <a:latin typeface="Arial"/>
              <a:ea typeface="Arial"/>
              <a:cs typeface="Arial"/>
              <a:sym typeface="Arial"/>
            </a:endParaRPr>
          </a:p>
        </p:txBody>
      </p:sp>
      <p:sp>
        <p:nvSpPr>
          <p:cNvPr id="5" name="Google Shape;15;p22">
            <a:extLst>
              <a:ext uri="{FF2B5EF4-FFF2-40B4-BE49-F238E27FC236}">
                <a16:creationId xmlns:a16="http://schemas.microsoft.com/office/drawing/2014/main" id="{EB5CE42C-0CB7-9FB9-028E-8E276B803630}"/>
              </a:ext>
            </a:extLst>
          </p:cNvPr>
          <p:cNvSpPr txBox="1"/>
          <p:nvPr userDrawn="1"/>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2023</a:t>
            </a:r>
            <a:endParaRPr sz="1100" b="0" i="0" u="none" strike="noStrike" cap="none" dirty="0">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2"/>
        <p:cNvGrpSpPr/>
        <p:nvPr/>
      </p:nvGrpSpPr>
      <p:grpSpPr>
        <a:xfrm>
          <a:off x="0" y="0"/>
          <a:ext cx="0" cy="0"/>
          <a:chOff x="0" y="0"/>
          <a:chExt cx="0" cy="0"/>
        </a:xfrm>
      </p:grpSpPr>
      <p:sp>
        <p:nvSpPr>
          <p:cNvPr id="33" name="Google Shape;33;p1"/>
          <p:cNvSpPr txBox="1">
            <a:spLocks noGrp="1"/>
          </p:cNvSpPr>
          <p:nvPr>
            <p:ph type="ctrTitle"/>
          </p:nvPr>
        </p:nvSpPr>
        <p:spPr>
          <a:xfrm>
            <a:off x="685800" y="2431662"/>
            <a:ext cx="8006938" cy="1789112"/>
          </a:xfrm>
          <a:prstGeom prst="rect">
            <a:avLst/>
          </a:prstGeom>
          <a:noFill/>
          <a:ln>
            <a:noFill/>
          </a:ln>
        </p:spPr>
        <p:txBody>
          <a:bodyPr spcFirstLastPara="1" wrap="square" lIns="91425" tIns="45700" rIns="91425" bIns="45700" anchor="t" anchorCtr="0">
            <a:noAutofit/>
          </a:bodyPr>
          <a:lstStyle/>
          <a:p>
            <a:pPr marL="0" lvl="0" indent="0" algn="l" rtl="0">
              <a:lnSpc>
                <a:spcPct val="80000"/>
              </a:lnSpc>
              <a:spcBef>
                <a:spcPts val="0"/>
              </a:spcBef>
              <a:spcAft>
                <a:spcPts val="0"/>
              </a:spcAft>
              <a:buSzPts val="1400"/>
              <a:buNone/>
            </a:pPr>
            <a:r>
              <a:rPr lang="en-US" b="0" dirty="0"/>
              <a:t>Final E-Portfolio Presentations</a:t>
            </a:r>
            <a:br>
              <a:rPr lang="en-US" b="0" dirty="0"/>
            </a:br>
            <a:endParaRPr sz="3100" dirty="0"/>
          </a:p>
        </p:txBody>
      </p:sp>
      <p:sp>
        <p:nvSpPr>
          <p:cNvPr id="34" name="Google Shape;34;p1"/>
          <p:cNvSpPr txBox="1">
            <a:spLocks noGrp="1"/>
          </p:cNvSpPr>
          <p:nvPr>
            <p:ph type="subTitle" idx="1"/>
          </p:nvPr>
        </p:nvSpPr>
        <p:spPr>
          <a:xfrm>
            <a:off x="685799" y="5229461"/>
            <a:ext cx="8006937" cy="1254466"/>
          </a:xfrm>
          <a:prstGeom prst="rect">
            <a:avLst/>
          </a:prstGeom>
          <a:noFill/>
          <a:ln>
            <a:noFill/>
          </a:ln>
        </p:spPr>
        <p:txBody>
          <a:bodyPr spcFirstLastPara="1" wrap="square" lIns="91425" tIns="45700" rIns="91425" bIns="45700" anchor="ctr" anchorCtr="0">
            <a:noAutofit/>
          </a:bodyPr>
          <a:lstStyle/>
          <a:p>
            <a:pPr marL="0" lvl="0" indent="0">
              <a:spcBef>
                <a:spcPts val="0"/>
              </a:spcBef>
              <a:buSzPts val="1440"/>
            </a:pPr>
            <a:r>
              <a:rPr lang="en-US" sz="2400" dirty="0"/>
              <a:t>E-Portfolio Presentations Instructions and Tips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E-Portfolio Presentation Instructions</a:t>
            </a:r>
            <a:endParaRPr dirty="0"/>
          </a:p>
        </p:txBody>
      </p:sp>
      <p:sp>
        <p:nvSpPr>
          <p:cNvPr id="42" name="Google Shape;42;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Please keep your presentations between 6-8 minutes</a:t>
            </a:r>
            <a:endParaRPr dirty="0">
              <a:solidFill>
                <a:schemeClr val="tx1"/>
              </a:solidFill>
            </a:endParaRPr>
          </a:p>
          <a:p>
            <a:pPr marL="640080" lvl="1" indent="-283464"/>
            <a:r>
              <a:rPr lang="en-US" dirty="0">
                <a:solidFill>
                  <a:schemeClr val="tx1"/>
                </a:solidFill>
              </a:rPr>
              <a:t>We will give you a reminder when you have two minutes left</a:t>
            </a: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We will split up into three groups to present</a:t>
            </a:r>
          </a:p>
          <a:p>
            <a:pPr marL="347472" lvl="0" indent="-347472" algn="l" rtl="0">
              <a:lnSpc>
                <a:spcPct val="110000"/>
              </a:lnSpc>
              <a:spcBef>
                <a:spcPts val="440"/>
              </a:spcBef>
              <a:spcAft>
                <a:spcPts val="0"/>
              </a:spcAft>
              <a:buSzPts val="2080"/>
              <a:buFont typeface="Noto Sans Symbols"/>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During a presentation, please write down on a notecard questions, compliments, feedback, or constructive criticism for their e-portfolio or presentation</a:t>
            </a:r>
          </a:p>
          <a:p>
            <a:pPr marL="640080" lvl="1" indent="-283464"/>
            <a:r>
              <a:rPr lang="en-US" dirty="0">
                <a:solidFill>
                  <a:schemeClr val="tx1"/>
                </a:solidFill>
              </a:rPr>
              <a:t>We will spend time sharing some after the presentations</a:t>
            </a:r>
          </a:p>
          <a:p>
            <a:pPr marL="640080" lvl="1" indent="-283464"/>
            <a:r>
              <a:rPr lang="en-US" dirty="0">
                <a:solidFill>
                  <a:schemeClr val="tx1"/>
                </a:solidFill>
              </a:rPr>
              <a:t>After the sharing, you will hand the notecard to the presenter</a:t>
            </a:r>
          </a:p>
        </p:txBody>
      </p:sp>
      <p:sp>
        <p:nvSpPr>
          <p:cNvPr id="43" name="Google Shape;43;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a:t>
            </a:fld>
            <a:endParaRPr/>
          </a:p>
        </p:txBody>
      </p:sp>
    </p:spTree>
    <p:extLst>
      <p:ext uri="{BB962C8B-B14F-4D97-AF65-F5344CB8AC3E}">
        <p14:creationId xmlns:p14="http://schemas.microsoft.com/office/powerpoint/2010/main" val="1806213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E-Portfolio Presentation Tips</a:t>
            </a:r>
            <a:endParaRPr dirty="0"/>
          </a:p>
        </p:txBody>
      </p:sp>
      <p:sp>
        <p:nvSpPr>
          <p:cNvPr id="42" name="Google Shape;42;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Think about who your audience is</a:t>
            </a:r>
          </a:p>
          <a:p>
            <a:pPr marL="640080" lvl="1" indent="-283464" algn="l" rtl="0">
              <a:lnSpc>
                <a:spcPct val="110000"/>
              </a:lnSpc>
              <a:spcBef>
                <a:spcPts val="24"/>
              </a:spcBef>
              <a:spcAft>
                <a:spcPts val="0"/>
              </a:spcAft>
              <a:buSzPts val="2420"/>
              <a:buChar char="▪"/>
            </a:pPr>
            <a:r>
              <a:rPr lang="en-US" dirty="0">
                <a:solidFill>
                  <a:schemeClr val="tx1"/>
                </a:solidFill>
              </a:rPr>
              <a:t>Consider what your audience knows and doesn’t know</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r>
              <a:rPr lang="en-US" dirty="0">
                <a:solidFill>
                  <a:schemeClr val="tx1"/>
                </a:solidFill>
              </a:rPr>
              <a:t>Do your best to speak slowly and project your voice</a:t>
            </a:r>
          </a:p>
          <a:p>
            <a:pPr marL="640080" lvl="1" indent="-283464"/>
            <a:r>
              <a:rPr lang="en-US" dirty="0">
                <a:solidFill>
                  <a:schemeClr val="tx1"/>
                </a:solidFill>
              </a:rPr>
              <a:t>Helps audience members further away or who are hard of hearing</a:t>
            </a:r>
          </a:p>
          <a:p>
            <a:pPr marL="356616" lvl="1" indent="0">
              <a:buNone/>
            </a:pPr>
            <a:endParaRPr lang="en-US" dirty="0">
              <a:solidFill>
                <a:schemeClr val="tx1"/>
              </a:solidFill>
            </a:endParaRPr>
          </a:p>
          <a:p>
            <a:pPr marL="347472" lvl="0" indent="-347472"/>
            <a:r>
              <a:rPr lang="en-US" dirty="0">
                <a:solidFill>
                  <a:schemeClr val="tx1"/>
                </a:solidFill>
              </a:rPr>
              <a:t>Aim to maintain eye contact with the audience</a:t>
            </a:r>
          </a:p>
          <a:p>
            <a:pPr marL="640080" lvl="1" indent="-283464"/>
            <a:r>
              <a:rPr lang="en-US" dirty="0">
                <a:solidFill>
                  <a:schemeClr val="tx1"/>
                </a:solidFill>
              </a:rPr>
              <a:t>Helps slow down speech and makes you sound more authoritative</a:t>
            </a:r>
          </a:p>
          <a:p>
            <a:pPr marL="640080" lvl="1" indent="-283464"/>
            <a:endParaRPr lang="en-US" dirty="0">
              <a:solidFill>
                <a:schemeClr val="tx1"/>
              </a:solidFill>
            </a:endParaRPr>
          </a:p>
          <a:p>
            <a:pPr marL="347472" lvl="0" indent="-347472"/>
            <a:r>
              <a:rPr lang="en-US" dirty="0">
                <a:solidFill>
                  <a:schemeClr val="tx1"/>
                </a:solidFill>
              </a:rPr>
              <a:t>Engage the audience with hand motions, questions, and your energy or enthusiasm</a:t>
            </a:r>
          </a:p>
        </p:txBody>
      </p:sp>
      <p:sp>
        <p:nvSpPr>
          <p:cNvPr id="43" name="Google Shape;43;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a:t>
            </a:fld>
            <a:endParaRPr/>
          </a:p>
        </p:txBody>
      </p:sp>
    </p:spTree>
    <p:extLst>
      <p:ext uri="{BB962C8B-B14F-4D97-AF65-F5344CB8AC3E}">
        <p14:creationId xmlns:p14="http://schemas.microsoft.com/office/powerpoint/2010/main" val="1173683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Closing Remarks</a:t>
            </a:r>
            <a:endParaRPr dirty="0"/>
          </a:p>
        </p:txBody>
      </p:sp>
      <p:sp>
        <p:nvSpPr>
          <p:cNvPr id="42" name="Google Shape;42;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The course staff has observed your learning and we are incredibly proud of the ways you have grown</a:t>
            </a:r>
          </a:p>
          <a:p>
            <a:pPr marL="804672" lvl="1" indent="-347472">
              <a:spcBef>
                <a:spcPts val="440"/>
              </a:spcBef>
              <a:buSzPts val="2080"/>
              <a:buFont typeface="Noto Sans Symbols"/>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We hope you’ll continue to grow in metacognition and remember bottom-up computing as you continue in your CSE journey</a:t>
            </a:r>
          </a:p>
          <a:p>
            <a:pPr marL="640080" lvl="1" indent="-283464"/>
            <a:r>
              <a:rPr lang="en-US" dirty="0">
                <a:solidFill>
                  <a:schemeClr val="tx1"/>
                </a:solidFill>
              </a:rPr>
              <a:t>This is just the beginning — there are a plethora of ways to grow from what we’ve explored in this class</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Thank you all for a wonderful quarter!</a:t>
            </a:r>
          </a:p>
          <a:p>
            <a:pPr marL="640080" lvl="1" indent="-283464"/>
            <a:r>
              <a:rPr lang="en-US" dirty="0">
                <a:solidFill>
                  <a:schemeClr val="tx1"/>
                </a:solidFill>
              </a:rPr>
              <a:t>Stay in touch and we hope to see you around in the future! </a:t>
            </a:r>
            <a:r>
              <a:rPr lang="en-US" dirty="0"/>
              <a:t>👋</a:t>
            </a:r>
            <a:endParaRPr lang="en-US" dirty="0">
              <a:solidFill>
                <a:schemeClr val="tx1"/>
              </a:solidFill>
            </a:endParaRPr>
          </a:p>
          <a:p>
            <a:pPr marL="640080" lvl="1" indent="-283464" algn="l" rtl="0">
              <a:lnSpc>
                <a:spcPct val="110000"/>
              </a:lnSpc>
              <a:spcBef>
                <a:spcPts val="24"/>
              </a:spcBef>
              <a:spcAft>
                <a:spcPts val="0"/>
              </a:spcAft>
              <a:buSzPts val="2420"/>
              <a:buChar char="▪"/>
            </a:pPr>
            <a:endParaRPr lang="en-US" dirty="0">
              <a:solidFill>
                <a:schemeClr val="tx1"/>
              </a:solidFill>
            </a:endParaRPr>
          </a:p>
        </p:txBody>
      </p:sp>
      <p:sp>
        <p:nvSpPr>
          <p:cNvPr id="43" name="Google Shape;43;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a:t>
            </a:fld>
            <a:endParaRPr/>
          </a:p>
        </p:txBody>
      </p:sp>
    </p:spTree>
    <p:extLst>
      <p:ext uri="{BB962C8B-B14F-4D97-AF65-F5344CB8AC3E}">
        <p14:creationId xmlns:p14="http://schemas.microsoft.com/office/powerpoint/2010/main" val="2690814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p1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Post-Final Lecture Reminders</a:t>
            </a:r>
            <a:endParaRPr dirty="0"/>
          </a:p>
        </p:txBody>
      </p:sp>
      <p:sp>
        <p:nvSpPr>
          <p:cNvPr id="330" name="Google Shape;330;p11"/>
          <p:cNvSpPr txBox="1">
            <a:spLocks noGrp="1"/>
          </p:cNvSpPr>
          <p:nvPr>
            <p:ph type="body" idx="1"/>
          </p:nvPr>
        </p:nvSpPr>
        <p:spPr>
          <a:xfrm>
            <a:off x="396875" y="1362075"/>
            <a:ext cx="8475072"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Office hours and student-TA 1:1 meetings ended last week</a:t>
            </a:r>
            <a:endParaRPr dirty="0"/>
          </a:p>
          <a:p>
            <a:pPr marL="640080" lvl="1" indent="-283464" algn="l" rtl="0">
              <a:lnSpc>
                <a:spcPct val="110000"/>
              </a:lnSpc>
              <a:spcBef>
                <a:spcPts val="24"/>
              </a:spcBef>
              <a:spcAft>
                <a:spcPts val="0"/>
              </a:spcAft>
              <a:buSzPts val="2420"/>
              <a:buChar char="▪"/>
            </a:pPr>
            <a:r>
              <a:rPr lang="en-US" dirty="0"/>
              <a:t>Course staff open to meeting during finals week by appointment</a:t>
            </a:r>
          </a:p>
          <a:p>
            <a:pPr marL="640080" lvl="1" indent="-283464" algn="l" rtl="0">
              <a:lnSpc>
                <a:spcPct val="110000"/>
              </a:lnSpc>
              <a:spcBef>
                <a:spcPts val="24"/>
              </a:spcBef>
              <a:spcAft>
                <a:spcPts val="0"/>
              </a:spcAft>
              <a:buSzPts val="2420"/>
              <a:buChar char="▪"/>
            </a:pPr>
            <a:endParaRPr dirty="0"/>
          </a:p>
          <a:p>
            <a:pPr marL="347472" lvl="0" indent="-347472" algn="l" rtl="0">
              <a:lnSpc>
                <a:spcPct val="110000"/>
              </a:lnSpc>
              <a:spcBef>
                <a:spcPts val="440"/>
              </a:spcBef>
              <a:spcAft>
                <a:spcPts val="0"/>
              </a:spcAft>
              <a:buSzPts val="2080"/>
              <a:buFont typeface="Noto Sans Symbols"/>
              <a:buChar char="❖"/>
            </a:pPr>
            <a:r>
              <a:rPr lang="en-US" dirty="0"/>
              <a:t>If you have any uncompleted projects, the last day to turn them in is this Friday (6/9) at 11:59pm</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Have a wonderful break! We hope to see you around in future quarters! </a:t>
            </a:r>
          </a:p>
        </p:txBody>
      </p:sp>
      <p:sp>
        <p:nvSpPr>
          <p:cNvPr id="331" name="Google Shape;331;p1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5</a:t>
            </a:fld>
            <a:endParaRPr/>
          </a:p>
        </p:txBody>
      </p:sp>
    </p:spTree>
    <p:extLst>
      <p:ext uri="{BB962C8B-B14F-4D97-AF65-F5344CB8AC3E}">
        <p14:creationId xmlns:p14="http://schemas.microsoft.com/office/powerpoint/2010/main" val="2809955148"/>
      </p:ext>
    </p:extLst>
  </p:cSld>
  <p:clrMapOvr>
    <a:masterClrMapping/>
  </p:clrMapOvr>
</p:sld>
</file>

<file path=ppt/theme/theme1.xml><?xml version="1.0" encoding="utf-8"?>
<a:theme xmlns:a="http://schemas.openxmlformats.org/drawingml/2006/main"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639</Words>
  <Application>Microsoft Macintosh PowerPoint</Application>
  <PresentationFormat>On-screen Show (4:3)</PresentationFormat>
  <Paragraphs>48</Paragraphs>
  <Slides>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Google Sans</vt:lpstr>
      <vt:lpstr>Noto Sans Symbols</vt:lpstr>
      <vt:lpstr>Arial</vt:lpstr>
      <vt:lpstr>Arial Narrow</vt:lpstr>
      <vt:lpstr>Calibri</vt:lpstr>
      <vt:lpstr>Times New Roman</vt:lpstr>
      <vt:lpstr>UWTheme-333-Sp18</vt:lpstr>
      <vt:lpstr>Final E-Portfolio Presentations </vt:lpstr>
      <vt:lpstr>E-Portfolio Presentation Instructions</vt:lpstr>
      <vt:lpstr>E-Portfolio Presentation Tips</vt:lpstr>
      <vt:lpstr>Closing Remarks</vt:lpstr>
      <vt:lpstr>Post-Final Lecture Reminders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Wrap-up</dc:title>
  <dc:creator>Aaron Johnston</dc:creator>
  <cp:lastModifiedBy>Eric Fan</cp:lastModifiedBy>
  <cp:revision>88</cp:revision>
  <dcterms:created xsi:type="dcterms:W3CDTF">2018-03-28T08:00:24Z</dcterms:created>
  <dcterms:modified xsi:type="dcterms:W3CDTF">2023-06-06T23:18:27Z</dcterms:modified>
</cp:coreProperties>
</file>